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7" r:id="rId2"/>
    <p:sldMasterId id="2147483704" r:id="rId3"/>
  </p:sldMasterIdLst>
  <p:notesMasterIdLst>
    <p:notesMasterId r:id="rId58"/>
  </p:notesMasterIdLst>
  <p:sldIdLst>
    <p:sldId id="256" r:id="rId4"/>
    <p:sldId id="309" r:id="rId5"/>
    <p:sldId id="259" r:id="rId6"/>
    <p:sldId id="333" r:id="rId7"/>
    <p:sldId id="345" r:id="rId8"/>
    <p:sldId id="317" r:id="rId9"/>
    <p:sldId id="304" r:id="rId10"/>
    <p:sldId id="353" r:id="rId11"/>
    <p:sldId id="354" r:id="rId12"/>
    <p:sldId id="346" r:id="rId13"/>
    <p:sldId id="355" r:id="rId14"/>
    <p:sldId id="356" r:id="rId15"/>
    <p:sldId id="357" r:id="rId16"/>
    <p:sldId id="347" r:id="rId17"/>
    <p:sldId id="348" r:id="rId18"/>
    <p:sldId id="280" r:id="rId19"/>
    <p:sldId id="361" r:id="rId20"/>
    <p:sldId id="360" r:id="rId21"/>
    <p:sldId id="301" r:id="rId22"/>
    <p:sldId id="311" r:id="rId23"/>
    <p:sldId id="312" r:id="rId24"/>
    <p:sldId id="313" r:id="rId25"/>
    <p:sldId id="314" r:id="rId26"/>
    <p:sldId id="330" r:id="rId27"/>
    <p:sldId id="331" r:id="rId28"/>
    <p:sldId id="284" r:id="rId29"/>
    <p:sldId id="321" r:id="rId30"/>
    <p:sldId id="322" r:id="rId31"/>
    <p:sldId id="328" r:id="rId32"/>
    <p:sldId id="343" r:id="rId33"/>
    <p:sldId id="344" r:id="rId34"/>
    <p:sldId id="358" r:id="rId35"/>
    <p:sldId id="319" r:id="rId36"/>
    <p:sldId id="285" r:id="rId37"/>
    <p:sldId id="286" r:id="rId38"/>
    <p:sldId id="295" r:id="rId39"/>
    <p:sldId id="359" r:id="rId40"/>
    <p:sldId id="296" r:id="rId41"/>
    <p:sldId id="303" r:id="rId42"/>
    <p:sldId id="323" r:id="rId43"/>
    <p:sldId id="337" r:id="rId44"/>
    <p:sldId id="342" r:id="rId45"/>
    <p:sldId id="329" r:id="rId46"/>
    <p:sldId id="334" r:id="rId47"/>
    <p:sldId id="306" r:id="rId48"/>
    <p:sldId id="307" r:id="rId49"/>
    <p:sldId id="335" r:id="rId50"/>
    <p:sldId id="324" r:id="rId51"/>
    <p:sldId id="325" r:id="rId52"/>
    <p:sldId id="326" r:id="rId53"/>
    <p:sldId id="349" r:id="rId54"/>
    <p:sldId id="362" r:id="rId55"/>
    <p:sldId id="350" r:id="rId56"/>
    <p:sldId id="31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A9C3E-8FAE-4BDC-AFD2-139A9ADDC0B4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9A64E-824E-4940-87B0-59A2178F6F69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52886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JOURNY TO “CAPTAIN TMT” MANUFACTURING PROCESS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1</a:t>
            </a:fld>
            <a:endParaRPr lang="en-I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400" b="1" dirty="0" smtClean="0">
                <a:solidFill>
                  <a:srgbClr val="C00000"/>
                </a:solidFill>
              </a:rPr>
              <a:t>High Ductility Test</a:t>
            </a:r>
            <a:r>
              <a:rPr lang="en-US" sz="1400" b="1" baseline="0" dirty="0" smtClean="0">
                <a:solidFill>
                  <a:srgbClr val="C00000"/>
                </a:solidFill>
              </a:rPr>
              <a:t> and Captain RB 500 results</a:t>
            </a:r>
            <a:r>
              <a:rPr lang="en-US" sz="1400" b="1" baseline="0" dirty="0" smtClean="0"/>
              <a:t>……………………………………………………..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30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9399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400" b="1" dirty="0" smtClean="0"/>
              <a:t>Ductility curve of CAPTAIN RB500</a:t>
            </a:r>
            <a:r>
              <a:rPr lang="en-US" sz="1400" b="1" baseline="0" dirty="0" smtClean="0"/>
              <a:t> ……………………………………………………………….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31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259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A68C0C-443D-49CE-9CD3-A59548EFE5DD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lgerian" pitchFamily="82" charset="0"/>
              </a:rPr>
              <a:t>“ LESSER</a:t>
            </a:r>
            <a:r>
              <a:rPr lang="en-US" b="1" baseline="0" dirty="0" smtClean="0">
                <a:solidFill>
                  <a:srgbClr val="FF0000"/>
                </a:solidFill>
                <a:latin typeface="Algerian" pitchFamily="82" charset="0"/>
              </a:rPr>
              <a:t> GROUND OCCUPIED BUT HIGHER ACCOMMODATION OBTAINED DUE TO SKY SCRAPERS “</a:t>
            </a:r>
            <a:endParaRPr lang="en-US" b="1" dirty="0">
              <a:solidFill>
                <a:srgbClr val="FF0000"/>
              </a:solidFill>
              <a:latin typeface="Algerian" pitchFamily="8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42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02877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53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31159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54</a:t>
            </a:fld>
            <a:endParaRPr lang="en-I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F9A64E-824E-4940-87B0-59A2178F6F69}" type="slidenum">
              <a:rPr lang="en-IN" smtClean="0"/>
              <a:pPr/>
              <a:t>6</a:t>
            </a:fld>
            <a:endParaRPr lang="en-I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9756F5-2A51-4969-8520-E62DC69E107E}" type="slidenum">
              <a:rPr lang="en-US" smtClean="0"/>
              <a:pPr>
                <a:defRPr/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955E5-8CAB-4460-882E-ACBF4A569798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894A75-0C74-4BE0-8AC8-5049A6290FBF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68A9F4-4A01-45A3-B231-27E0F50C1D2B}" type="slidenum">
              <a:rPr lang="en-US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65C2F8-E389-4771-AE5B-A9DCFCE17ABD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2F56DF-B41D-4C4F-8CB7-34E0D2FB04E1}" type="slidenum">
              <a:rPr lang="en-US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7778F6-0F25-49C4-BACB-5BE334304180}" type="slidenum">
              <a:rPr lang="en-US" smtClean="0"/>
              <a:pPr>
                <a:defRPr/>
              </a:pPr>
              <a:t>25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A1DCC-86E6-4872-B910-4FFF6105E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4077E-D127-4986-877E-A8FD13DF1A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105C4-4050-4415-8CA9-67544D8D07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7C14F-09B5-4AA8-B4F6-31409AD2D5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767B8-54C7-41FC-8399-A4051B0318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09B7-503A-4933-8030-AB98C72BAF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26E72-DFDD-4950-B978-5C0F3BADC2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18E3A-DA63-4B81-A46E-003D139FAA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BE0A7-0924-42B6-A642-B6629C356C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F6027-5C23-4ADF-AB66-84DCF01FF0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AC1E-EB13-4C84-9C61-FC063D9E96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ED39E-F448-4B5F-9DDA-79F9374C11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DC081-0C0C-4109-B32E-4FD8CAE5AD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7DC02-F564-4558-8122-59F15FE428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CEFD-0631-4A4C-B51E-D669647817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D992C-B8A8-4634-B55E-8243C53AF1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1716-B9F6-4C56-BB4E-E31DCD5E90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4077E-D127-4986-877E-A8FD13DF1A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105C4-4050-4415-8CA9-67544D8D079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7C14F-09B5-4AA8-B4F6-31409AD2D56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767B8-54C7-41FC-8399-A4051B0318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409B7-503A-4933-8030-AB98C72BAF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26E72-DFDD-4950-B978-5C0F3BADC29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18E3A-DA63-4B81-A46E-003D139FAA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BE0A7-0924-42B6-A642-B6629C356C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F6027-5C23-4ADF-AB66-84DCF01FF0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AC1E-EB13-4C84-9C61-FC063D9E963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ED39E-F448-4B5F-9DDA-79F9374C11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DC081-0C0C-4109-B32E-4FD8CAE5AD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7DC02-F564-4558-8122-59F15FE428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CEFD-0631-4A4C-B51E-D669647817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D992C-B8A8-4634-B55E-8243C53AF15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11716-B9F6-4C56-BB4E-E31DCD5E90B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sh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98E9271-B1A5-4A4B-9DA2-D4571FFA0B8A}" type="datetimeFigureOut">
              <a:rPr lang="en-IN" smtClean="0"/>
              <a:pPr/>
              <a:t>08-05-2015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8227B8B7-D1A3-499E-9B87-303157E8CAA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C50897-368D-4D14-9D2F-AE5323067B9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p:transition spd="slow">
    <p:push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C50897-368D-4D14-9D2F-AE5323067B97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</p:sldLayoutIdLst>
  <p:transition spd="slow">
    <p:push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9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IN" sz="5400" b="1" dirty="0" smtClean="0">
                <a:solidFill>
                  <a:schemeClr val="accent2"/>
                </a:solidFill>
              </a:rPr>
              <a:t>Presenting the TMT Bar manufacturing Process</a:t>
            </a:r>
            <a:r>
              <a:rPr lang="en-IN" sz="5400" b="1" dirty="0" smtClean="0"/>
              <a:t> </a:t>
            </a:r>
            <a:endParaRPr lang="en-IN" sz="5400" b="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208823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IN" sz="6000" dirty="0" smtClean="0">
                <a:solidFill>
                  <a:srgbClr val="00B0F0"/>
                </a:solidFill>
                <a:latin typeface="Algerian" pitchFamily="82" charset="0"/>
                <a:cs typeface="Aharoni" pitchFamily="2" charset="-79"/>
              </a:rPr>
              <a:t>CAPTAIN STEEL PVT LIMITED</a:t>
            </a:r>
            <a:endParaRPr lang="en-IN" sz="6000" dirty="0">
              <a:solidFill>
                <a:srgbClr val="00B0F0"/>
              </a:solidFill>
              <a:latin typeface="Algerian" pitchFamily="82" charset="0"/>
              <a:cs typeface="Aharoni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1"/>
    </mc:Choice>
    <mc:Fallback xmlns="">
      <p:transition spd="slow" advTm="528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user2\Desktop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381000"/>
            <a:ext cx="916781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/>
              <a:t>RMD</a:t>
            </a:r>
            <a:endParaRPr lang="en-IN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4"/>
            <a:ext cx="7474024" cy="863495"/>
          </a:xfrm>
        </p:spPr>
        <p:txBody>
          <a:bodyPr>
            <a:noAutofit/>
          </a:bodyPr>
          <a:lstStyle/>
          <a:p>
            <a:pPr algn="ctr"/>
            <a:r>
              <a:rPr lang="en-IN" sz="1800" b="1" dirty="0" smtClean="0">
                <a:solidFill>
                  <a:srgbClr val="C00000"/>
                </a:solidFill>
              </a:rPr>
              <a:t>Oil fired furnace is preparing the 2.5 M (x 2) long 130mm billets in rolling condition by heating approx 1170ᴼ C at its Soaking Zone. The ready billets are being discharged by the help of Ejector.</a:t>
            </a:r>
            <a:endParaRPr lang="en-IN" sz="1800" b="1" dirty="0">
              <a:solidFill>
                <a:srgbClr val="C00000"/>
              </a:solidFill>
            </a:endParaRPr>
          </a:p>
        </p:txBody>
      </p:sp>
      <p:pic>
        <p:nvPicPr>
          <p:cNvPr id="15362" name="Picture 2" descr="D:\Documents\LIC\1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5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7"/>
    </mc:Choice>
    <mc:Fallback xmlns="">
      <p:transition spd="slow" advTm="475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/>
              <a:t>RMD</a:t>
            </a:r>
            <a:endParaRPr lang="en-IN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IN" sz="2800" b="1" dirty="0" smtClean="0">
                <a:solidFill>
                  <a:srgbClr val="C00000"/>
                </a:solidFill>
              </a:rPr>
              <a:t>Red Hot billets are coming out of re-heating furnace</a:t>
            </a:r>
            <a:endParaRPr lang="en-IN" sz="2800" b="1" dirty="0">
              <a:solidFill>
                <a:srgbClr val="C00000"/>
              </a:solidFill>
            </a:endParaRPr>
          </a:p>
        </p:txBody>
      </p:sp>
      <p:pic>
        <p:nvPicPr>
          <p:cNvPr id="16386" name="Picture 2" descr="D:\Documents\LIC\1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5"/>
    </mc:Choice>
    <mc:Fallback xmlns="">
      <p:transition spd="slow" advTm="322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C:\Users\user2\Desktop\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18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2\Desktop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16632"/>
            <a:ext cx="916781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9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C:\Users\user2\Desktop\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4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/>
              <a:t>RMD</a:t>
            </a:r>
            <a:endParaRPr lang="en-IN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IN" sz="2800" b="1" dirty="0" smtClean="0">
                <a:solidFill>
                  <a:srgbClr val="C00000"/>
                </a:solidFill>
              </a:rPr>
              <a:t>Material passing one stand to other in continuous mills.</a:t>
            </a:r>
            <a:endParaRPr lang="en-IN" sz="2800" b="1" dirty="0">
              <a:solidFill>
                <a:srgbClr val="C00000"/>
              </a:solidFill>
            </a:endParaRPr>
          </a:p>
        </p:txBody>
      </p:sp>
      <p:pic>
        <p:nvPicPr>
          <p:cNvPr id="23554" name="Picture 2" descr="D:\Documents\LIC\3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xfrm>
            <a:off x="0" y="0"/>
            <a:ext cx="9001873" cy="45815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8"/>
    </mc:Choice>
    <mc:Fallback xmlns="">
      <p:transition spd="slow" advTm="428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:\Users\user2\Desktop\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" y="0"/>
            <a:ext cx="9167813" cy="678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28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C:\Users\user2\Desktop\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7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2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828800" y="5867400"/>
            <a:ext cx="5334000" cy="579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>
                <a:solidFill>
                  <a:srgbClr val="00B050"/>
                </a:solidFill>
              </a:rPr>
              <a:t>COMPLETE TMT SYSTEM</a:t>
            </a:r>
          </a:p>
        </p:txBody>
      </p:sp>
      <p:pic>
        <p:nvPicPr>
          <p:cNvPr id="13317" name="Picture 3" descr="10"/>
          <p:cNvPicPr>
            <a:picLocks noGrp="1" noChangeAspect="1" noChangeArrowheads="1"/>
          </p:cNvPicPr>
          <p:nvPr/>
        </p:nvPicPr>
        <p:blipFill>
          <a:blip r:embed="rId4" cstate="print">
            <a:clrChange>
              <a:clrFrom>
                <a:srgbClr val="EAE6F0"/>
              </a:clrFrom>
              <a:clrTo>
                <a:srgbClr val="EAE6F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4265"/>
          <a:stretch>
            <a:fillRect/>
          </a:stretch>
        </p:blipFill>
        <p:spPr bwMode="auto">
          <a:xfrm>
            <a:off x="685800" y="1371600"/>
            <a:ext cx="75438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-60000">
            <a:off x="1905000" y="1901825"/>
            <a:ext cx="1752600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3">
                    <a:lumMod val="50000"/>
                  </a:schemeClr>
                </a:solidFill>
                <a:latin typeface="Showcard Gothic" pitchFamily="82" charset="0"/>
              </a:rPr>
              <a:t>Tmt     system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Showcard Gothic" pitchFamily="82" charset="0"/>
            </a:endParaRPr>
          </a:p>
        </p:txBody>
      </p:sp>
    </p:spTree>
  </p:cSld>
  <p:clrMapOvr>
    <a:masterClrMapping/>
  </p:clrMapOvr>
  <p:transition spd="slow" advTm="9471">
    <p:cover dir="r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WELCOME TO CAPTAIN HOUSE</a:t>
            </a:r>
            <a:endParaRPr lang="en-IN" dirty="0"/>
          </a:p>
        </p:txBody>
      </p:sp>
      <p:pic>
        <p:nvPicPr>
          <p:cNvPr id="5" name="Content Placeholder 4" descr="Captain in greens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327672"/>
            <a:ext cx="3749675" cy="2812256"/>
          </a:xfrm>
        </p:spPr>
      </p:pic>
      <p:pic>
        <p:nvPicPr>
          <p:cNvPr id="6" name="Content Placeholder 5" descr="IMG-20121207-00105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933950" y="2327672"/>
            <a:ext cx="3749675" cy="2812256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4"/>
    </mc:Choice>
    <mc:Fallback xmlns="">
      <p:transition spd="slow" advTm="570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200" b="1">
                <a:solidFill>
                  <a:srgbClr val="00B050"/>
                </a:solidFill>
              </a:rPr>
              <a:t>TMT TREATMENT GRAPH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 cstate="print"/>
          <a:srcRect b="12633"/>
          <a:stretch>
            <a:fillRect/>
          </a:stretch>
        </p:blipFill>
        <p:spPr bwMode="auto">
          <a:xfrm>
            <a:off x="38100" y="304800"/>
            <a:ext cx="9105900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5"/>
          <p:cNvSpPr>
            <a:spLocks noGrp="1" noChangeArrowheads="1"/>
          </p:cNvSpPr>
          <p:nvPr>
            <p:ph type="ctrTitle" idx="4294967295"/>
          </p:nvPr>
        </p:nvSpPr>
        <p:spPr>
          <a:xfrm>
            <a:off x="5791200" y="5486400"/>
            <a:ext cx="2438400" cy="5334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  <a:effectLst/>
              </a:rPr>
              <a:t>TMT THEORY </a:t>
            </a:r>
          </a:p>
        </p:txBody>
      </p:sp>
      <p:sp>
        <p:nvSpPr>
          <p:cNvPr id="14341" name="Rectangle 6"/>
          <p:cNvSpPr>
            <a:spLocks noGrp="1" noChangeArrowheads="1"/>
          </p:cNvSpPr>
          <p:nvPr>
            <p:ph type="subTitle" idx="4294967295"/>
          </p:nvPr>
        </p:nvSpPr>
        <p:spPr>
          <a:xfrm>
            <a:off x="0" y="5410200"/>
            <a:ext cx="4876800" cy="381000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sz="1400" smtClean="0">
                <a:effectLst/>
                <a:latin typeface="Times New Roman" pitchFamily="18" charset="0"/>
              </a:rPr>
              <a:t>ROLLED BAR                                TMT TREATMENT</a:t>
            </a:r>
          </a:p>
        </p:txBody>
      </p:sp>
    </p:spTree>
  </p:cSld>
  <p:clrMapOvr>
    <a:masterClrMapping/>
  </p:clrMapOvr>
  <p:transition spd="slow" advTm="6391">
    <p:cover dir="ld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066800"/>
            <a:ext cx="716280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</a:rPr>
              <a:t>Phase Changes During The Process </a:t>
            </a:r>
          </a:p>
        </p:txBody>
      </p:sp>
    </p:spTree>
  </p:cSld>
  <p:clrMapOvr>
    <a:masterClrMapping/>
  </p:clrMapOvr>
  <p:transition spd="slow" advTm="8612">
    <p:push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438400" y="838200"/>
            <a:ext cx="6553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latin typeface="Arial" charset="0"/>
              </a:rPr>
              <a:t>These quenched and tempered martensite rebars have a uniform hardened tempered martensite periphery(15-30 per cent of area)with softer ferrite pearlite core and are good for civil construction.</a:t>
            </a:r>
            <a:r>
              <a:rPr lang="en-US" sz="1600">
                <a:latin typeface="Arial" charset="0"/>
              </a:rPr>
              <a:t> 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514600" y="2286000"/>
            <a:ext cx="6400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This is an “</a:t>
            </a:r>
            <a:r>
              <a:rPr lang="en-US" b="1">
                <a:solidFill>
                  <a:srgbClr val="FF9900"/>
                </a:solidFill>
                <a:latin typeface="Arial" charset="0"/>
              </a:rPr>
              <a:t>over quenched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 ” bar.The hardened periphery is about 60% of the cross section area.Such bars will have poor ductility and are bad for civil construction</a:t>
            </a:r>
            <a:r>
              <a:rPr lang="en-US" sz="1600" b="1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590800" y="38227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This shows a </a:t>
            </a:r>
            <a:r>
              <a:rPr lang="en-US" b="1">
                <a:solidFill>
                  <a:srgbClr val="FF9900"/>
                </a:solidFill>
                <a:latin typeface="Arial" charset="0"/>
              </a:rPr>
              <a:t>non-uniform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 hardened periphery.Owing to incorrect mill operation or an improper quenching system, quenching did not occur all around.Such bars are only to be used after extensive testing.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667000" y="5346700"/>
            <a:ext cx="6096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Arial" charset="0"/>
              </a:rPr>
              <a:t>This is a bar produced by a bad quenching system or”</a:t>
            </a:r>
            <a:r>
              <a:rPr lang="en-US" b="1">
                <a:solidFill>
                  <a:srgbClr val="FF9900"/>
                </a:solidFill>
                <a:latin typeface="Arial" charset="0"/>
              </a:rPr>
              <a:t>hit and trial</a:t>
            </a:r>
            <a:r>
              <a:rPr lang="en-US" b="1">
                <a:solidFill>
                  <a:schemeClr val="bg1"/>
                </a:solidFill>
                <a:latin typeface="Arial" charset="0"/>
              </a:rPr>
              <a:t>”TMT technology.Properties will vary widely from bar to bar and such bars should never be used in civil construction.</a:t>
            </a:r>
          </a:p>
        </p:txBody>
      </p:sp>
      <p:pic>
        <p:nvPicPr>
          <p:cNvPr id="21510" name="Picture 6" descr="C:\My Documents\ttttttt\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1676400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:\My Documents\ttttttt\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752600"/>
            <a:ext cx="167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C:\My Documents\ttttttt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276600"/>
            <a:ext cx="1676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9" descr="C:\My Documents\ttttttt\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029200"/>
            <a:ext cx="1676400" cy="1649413"/>
          </a:xfrm>
          <a:prstGeom prst="rect">
            <a:avLst/>
          </a:prstGeom>
          <a:solidFill>
            <a:srgbClr val="000080"/>
          </a:solidFill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2514600" y="228600"/>
            <a:ext cx="6629400" cy="457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3600" b="1">
                <a:solidFill>
                  <a:srgbClr val="FF0000"/>
                </a:solidFill>
                <a:latin typeface="Arial" charset="0"/>
              </a:rPr>
              <a:t>TMT Bars</a:t>
            </a:r>
          </a:p>
        </p:txBody>
      </p:sp>
    </p:spTree>
  </p:cSld>
  <p:clrMapOvr>
    <a:masterClrMapping/>
  </p:clrMapOvr>
  <p:transition spd="slow" advTm="11163"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3400"/>
            <a:ext cx="7315200" cy="1143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Inspection at TMT Plant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17525" y="21701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517525" y="2119313"/>
            <a:ext cx="5681663" cy="5191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>
                <a:solidFill>
                  <a:srgbClr val="3399FF"/>
                </a:solidFill>
                <a:latin typeface="Arial" charset="0"/>
                <a:cs typeface="Arial" charset="0"/>
              </a:rPr>
              <a:t> </a:t>
            </a:r>
            <a:r>
              <a:rPr lang="en-US" sz="2800" b="1">
                <a:solidFill>
                  <a:srgbClr val="3399FF"/>
                </a:solidFill>
                <a:latin typeface="Century Gothic" pitchFamily="34" charset="0"/>
                <a:cs typeface="Arial" charset="0"/>
              </a:rPr>
              <a:t>Incoming material temperature</a:t>
            </a:r>
            <a:endParaRPr lang="en-US" sz="2800" b="1">
              <a:solidFill>
                <a:srgbClr val="3399FF"/>
              </a:solidFill>
              <a:latin typeface="Arial" charset="0"/>
              <a:cs typeface="Arial" charset="0"/>
            </a:endParaRPr>
          </a:p>
        </p:txBody>
      </p:sp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533400" y="2819400"/>
            <a:ext cx="3427413" cy="519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99FF"/>
                </a:solidFill>
                <a:latin typeface="Century Gothic" pitchFamily="34" charset="0"/>
                <a:cs typeface="Arial" charset="0"/>
              </a:rPr>
              <a:t>Water temperature</a:t>
            </a:r>
          </a:p>
        </p:txBody>
      </p:sp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533400" y="3429000"/>
            <a:ext cx="2859088" cy="6413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99FF"/>
                </a:solidFill>
                <a:latin typeface="Century Gothic" pitchFamily="34" charset="0"/>
                <a:cs typeface="Arial" charset="0"/>
              </a:rPr>
              <a:t>Water pressure</a:t>
            </a:r>
            <a:r>
              <a:rPr lang="en-US" sz="3600" dirty="0">
                <a:solidFill>
                  <a:srgbClr val="0099FF"/>
                </a:solidFill>
                <a:latin typeface="Century Gothic" pitchFamily="34" charset="0"/>
                <a:cs typeface="Arial" charset="0"/>
              </a:rPr>
              <a:t> 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57200" y="4191000"/>
            <a:ext cx="5561013" cy="519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99FF"/>
                </a:solidFill>
                <a:latin typeface="Century Gothic" pitchFamily="34" charset="0"/>
                <a:cs typeface="Arial" charset="0"/>
              </a:rPr>
              <a:t>Outgoing material temperature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457200" y="4953000"/>
            <a:ext cx="5829300" cy="519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99FF"/>
                </a:solidFill>
                <a:latin typeface="Century Gothic" pitchFamily="34" charset="0"/>
                <a:cs typeface="Arial" charset="0"/>
              </a:rPr>
              <a:t>Linear speed of finished material</a:t>
            </a:r>
            <a:r>
              <a:rPr lang="en-US">
                <a:solidFill>
                  <a:srgbClr val="0099FF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57200" y="5715000"/>
            <a:ext cx="7537450" cy="5191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50000">
                <a:srgbClr val="FFCCFF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solidFill>
                  <a:srgbClr val="0099FF"/>
                </a:solidFill>
                <a:latin typeface="Century Gothic" pitchFamily="34" charset="0"/>
                <a:cs typeface="Arial" charset="0"/>
              </a:rPr>
              <a:t>Equalising temperature at the cooling bed </a:t>
            </a:r>
          </a:p>
        </p:txBody>
      </p:sp>
    </p:spTree>
  </p:cSld>
  <p:clrMapOvr>
    <a:masterClrMapping/>
  </p:clrMapOvr>
  <p:transition spd="slow" advTm="8262">
    <p:push dir="d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395536" y="548680"/>
            <a:ext cx="8496943" cy="59046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4"/>
    </mc:Choice>
    <mc:Fallback xmlns="">
      <p:transition spd="slow" advTm="16304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>
            <a:off x="2286000" y="0"/>
            <a:ext cx="0" cy="480060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2286000" y="4800600"/>
            <a:ext cx="5410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752600" y="762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270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752600" y="6096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250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1752600" y="11430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230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1752600" y="17526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210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1752600" y="23622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190</a:t>
            </a: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52600" y="2971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170</a:t>
            </a: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752600" y="35814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150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1752600" y="41910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130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26670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770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34290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710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41910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650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9530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590</a:t>
            </a: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57912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530</a:t>
            </a: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65532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470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7315200" y="4876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410</a:t>
            </a:r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>
            <a:off x="2819400" y="1219200"/>
            <a:ext cx="3962400" cy="2819400"/>
          </a:xfrm>
          <a:prstGeom prst="line">
            <a:avLst/>
          </a:prstGeom>
          <a:noFill/>
          <a:ln w="15875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>
            <a:off x="6477000" y="3886200"/>
            <a:ext cx="0" cy="1371600"/>
          </a:xfrm>
          <a:prstGeom prst="line">
            <a:avLst/>
          </a:prstGeom>
          <a:noFill/>
          <a:ln w="15875">
            <a:solidFill>
              <a:srgbClr val="CCCCFF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  <p:sp>
        <p:nvSpPr>
          <p:cNvPr id="23573" name="Line 21"/>
          <p:cNvSpPr>
            <a:spLocks noChangeShapeType="1"/>
          </p:cNvSpPr>
          <p:nvPr/>
        </p:nvSpPr>
        <p:spPr bwMode="auto">
          <a:xfrm flipV="1">
            <a:off x="1219200" y="2057400"/>
            <a:ext cx="0" cy="1447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 rot="-5399090">
            <a:off x="404813" y="2720975"/>
            <a:ext cx="11414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FFFF66"/>
                </a:solidFill>
                <a:latin typeface="Times New Roman" pitchFamily="18" charset="0"/>
              </a:rPr>
              <a:t>HARDNESS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990600" y="1828800"/>
            <a:ext cx="45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>
                <a:solidFill>
                  <a:schemeClr val="bg1"/>
                </a:solidFill>
                <a:latin typeface="Times New Roman" pitchFamily="18" charset="0"/>
              </a:rPr>
              <a:t>HV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1752600" y="5257800"/>
            <a:ext cx="914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FFFF66"/>
                </a:solidFill>
                <a:latin typeface="Times New Roman" pitchFamily="18" charset="0"/>
              </a:rPr>
              <a:t>SURFACE</a:t>
            </a:r>
          </a:p>
        </p:txBody>
      </p:sp>
      <p:sp>
        <p:nvSpPr>
          <p:cNvPr id="23577" name="Text Box 25"/>
          <p:cNvSpPr txBox="1">
            <a:spLocks noChangeArrowheads="1"/>
          </p:cNvSpPr>
          <p:nvPr/>
        </p:nvSpPr>
        <p:spPr bwMode="auto">
          <a:xfrm>
            <a:off x="6096000" y="52578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FFFF66"/>
                </a:solidFill>
                <a:latin typeface="Times New Roman" pitchFamily="18" charset="0"/>
              </a:rPr>
              <a:t>CORE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>
            <a:off x="3124200" y="5334000"/>
            <a:ext cx="1447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IN"/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4648200" y="5181600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N/mm2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3048000" y="5410200"/>
            <a:ext cx="1828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FFFF66"/>
                </a:solidFill>
                <a:latin typeface="Times New Roman" pitchFamily="18" charset="0"/>
              </a:rPr>
              <a:t>TENSILE STRENGTH</a:t>
            </a:r>
          </a:p>
        </p:txBody>
      </p:sp>
      <p:sp>
        <p:nvSpPr>
          <p:cNvPr id="23581" name="Text Box 29"/>
          <p:cNvSpPr txBox="1">
            <a:spLocks noChangeArrowheads="1"/>
          </p:cNvSpPr>
          <p:nvPr/>
        </p:nvSpPr>
        <p:spPr bwMode="auto">
          <a:xfrm>
            <a:off x="3200400" y="5638800"/>
            <a:ext cx="1524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Times New Roman" pitchFamily="18" charset="0"/>
              </a:rPr>
              <a:t>25 mm TMT BAR</a:t>
            </a:r>
          </a:p>
        </p:txBody>
      </p: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0" y="5910263"/>
            <a:ext cx="88392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u="sng">
                <a:solidFill>
                  <a:srgbClr val="FF9900"/>
                </a:solidFill>
                <a:latin typeface="Times New Roman" pitchFamily="18" charset="0"/>
              </a:rPr>
              <a:t>HARDNESS VS TENSILE STRENGTH</a:t>
            </a:r>
          </a:p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FF9900"/>
                </a:solidFill>
                <a:latin typeface="Times New Roman" pitchFamily="18" charset="0"/>
              </a:rPr>
              <a:t>FIG INDICATES THE HARDNESS (HV) VS TENSILE STRENGTH TMT BAR FROM THE                       			SURFACE TO CORE</a:t>
            </a:r>
            <a:r>
              <a:rPr lang="en-US" sz="1400" b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3583" name="Line 31"/>
          <p:cNvSpPr>
            <a:spLocks noChangeShapeType="1"/>
          </p:cNvSpPr>
          <p:nvPr/>
        </p:nvSpPr>
        <p:spPr bwMode="auto">
          <a:xfrm>
            <a:off x="2286000" y="4800600"/>
            <a:ext cx="0" cy="457200"/>
          </a:xfrm>
          <a:prstGeom prst="line">
            <a:avLst/>
          </a:prstGeom>
          <a:noFill/>
          <a:ln w="19050">
            <a:solidFill>
              <a:srgbClr val="FFFFCC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  <p:transition spd="slow" advTm="4749">
    <p:push dir="d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/>
              <a:t>RMD</a:t>
            </a:r>
            <a:endParaRPr lang="en-IN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4"/>
            <a:ext cx="7330008" cy="935503"/>
          </a:xfrm>
        </p:spPr>
        <p:txBody>
          <a:bodyPr>
            <a:noAutofit/>
          </a:bodyPr>
          <a:lstStyle/>
          <a:p>
            <a:pPr algn="ctr"/>
            <a:r>
              <a:rPr lang="en-IN" sz="2000" b="1" dirty="0" smtClean="0">
                <a:solidFill>
                  <a:srgbClr val="C00000"/>
                </a:solidFill>
              </a:rPr>
              <a:t> TMT are being transferred towards a roller track after ambient cooling. Finally  cold TMT are travelling towards Cold Shearing Machine for cutting in 6 M to 12 M length.</a:t>
            </a:r>
            <a:endParaRPr lang="en-IN" sz="2000" b="1" dirty="0">
              <a:solidFill>
                <a:srgbClr val="C00000"/>
              </a:solidFill>
            </a:endParaRPr>
          </a:p>
        </p:txBody>
      </p:sp>
      <p:pic>
        <p:nvPicPr>
          <p:cNvPr id="27650" name="Picture 2" descr="D:\Documents\LIC\3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3"/>
    </mc:Choice>
    <mc:Fallback xmlns="">
      <p:transition spd="slow" advTm="6043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600" b="1" dirty="0" smtClean="0"/>
              <a:t>RMD - QCD</a:t>
            </a:r>
            <a:endParaRPr lang="en-IN" sz="36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en-IN" sz="3200" b="1" dirty="0" smtClean="0">
                <a:solidFill>
                  <a:srgbClr val="C00000"/>
                </a:solidFill>
              </a:rPr>
              <a:t>UTM – Tensely testing is under process before bundling  for dispatch.</a:t>
            </a:r>
            <a:endParaRPr lang="en-IN" sz="3200" b="1" dirty="0">
              <a:solidFill>
                <a:srgbClr val="C00000"/>
              </a:solidFill>
            </a:endParaRPr>
          </a:p>
        </p:txBody>
      </p:sp>
      <p:pic>
        <p:nvPicPr>
          <p:cNvPr id="32770" name="Picture 2" descr="D:\Documents\LIC\4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74"/>
    </mc:Choice>
    <mc:Fallback xmlns="">
      <p:transition spd="slow" advTm="8074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600" b="1" dirty="0" smtClean="0">
                <a:solidFill>
                  <a:srgbClr val="C00000"/>
                </a:solidFill>
              </a:rPr>
              <a:t>QCD - RMD</a:t>
            </a:r>
            <a:endParaRPr lang="en-IN" sz="3600" b="1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4"/>
            <a:ext cx="7315200" cy="1079519"/>
          </a:xfrm>
        </p:spPr>
        <p:txBody>
          <a:bodyPr>
            <a:normAutofit fontScale="92500" lnSpcReduction="10000"/>
          </a:bodyPr>
          <a:lstStyle/>
          <a:p>
            <a:r>
              <a:rPr lang="en-IN" sz="3600" b="1" dirty="0" smtClean="0">
                <a:solidFill>
                  <a:srgbClr val="C00000"/>
                </a:solidFill>
              </a:rPr>
              <a:t>After proper testing (bend test), material are staging for despatch.</a:t>
            </a:r>
          </a:p>
          <a:p>
            <a:endParaRPr lang="en-IN" dirty="0"/>
          </a:p>
        </p:txBody>
      </p:sp>
      <p:pic>
        <p:nvPicPr>
          <p:cNvPr id="33794" name="Picture 2" descr="D:\Documents\LIC\4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5372" r="5372"/>
          <a:stretch>
            <a:fillRect/>
          </a:stretch>
        </p:blipFill>
        <p:spPr bwMode="auto">
          <a:xfrm>
            <a:off x="1475656" y="612775"/>
            <a:ext cx="5976664" cy="4114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8"/>
    </mc:Choice>
    <mc:Fallback xmlns="">
      <p:transition spd="slow" advTm="7068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096182"/>
              </p:ext>
            </p:extLst>
          </p:nvPr>
        </p:nvGraphicFramePr>
        <p:xfrm>
          <a:off x="323528" y="188640"/>
          <a:ext cx="8352928" cy="6408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4" name="CorelDRAW" r:id="rId3" imgW="6950160" imgH="5530320" progId="">
                  <p:embed/>
                </p:oleObj>
              </mc:Choice>
              <mc:Fallback>
                <p:oleObj name="CorelDRAW" r:id="rId3" imgW="6950160" imgH="55303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88640"/>
                        <a:ext cx="8352928" cy="6408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3"/>
    </mc:Choice>
    <mc:Fallback xmlns="">
      <p:transition spd="slow" advTm="649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 smtClean="0">
                <a:solidFill>
                  <a:srgbClr val="00B0F0"/>
                </a:solidFill>
              </a:rPr>
              <a:t>PLANT AT KADUWELLA &amp; MALWANNA</a:t>
            </a:r>
            <a:r>
              <a:rPr lang="en-IN" dirty="0" smtClean="0"/>
              <a:t> 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IN" sz="2000" b="1" dirty="0" smtClean="0"/>
              <a:t>LET US START A JOURNY  TO “CAPTAIN TMT” </a:t>
            </a:r>
          </a:p>
          <a:p>
            <a:pPr algn="ctr"/>
            <a:r>
              <a:rPr lang="en-IN" sz="2000" b="1" dirty="0" smtClean="0"/>
              <a:t>MANUFACTURING PROCESS</a:t>
            </a:r>
            <a:endParaRPr lang="en-IN" sz="2000" b="1" dirty="0"/>
          </a:p>
        </p:txBody>
      </p:sp>
      <p:pic>
        <p:nvPicPr>
          <p:cNvPr id="1026" name="Picture 2" descr="D:\Documents\LIC\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9"/>
    </mc:Choice>
    <mc:Fallback xmlns="">
      <p:transition spd="slow" advTm="373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Users\user2\Desktop\Ductilit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59" y="332656"/>
            <a:ext cx="7416824" cy="561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2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8"/>
    </mc:Choice>
    <mc:Fallback xmlns="">
      <p:transition spd="slow" advTm="7178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user2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676875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45"/>
    </mc:Choice>
    <mc:Fallback xmlns="">
      <p:transition spd="slow" advTm="7445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user2\Deskto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" y="116632"/>
            <a:ext cx="916781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7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>
                <a:solidFill>
                  <a:srgbClr val="C00000"/>
                </a:solidFill>
              </a:rPr>
              <a:t>DISPATCH SECTION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4"/>
            <a:ext cx="7315200" cy="935503"/>
          </a:xfrm>
        </p:spPr>
        <p:txBody>
          <a:bodyPr>
            <a:normAutofit lnSpcReduction="10000"/>
          </a:bodyPr>
          <a:lstStyle/>
          <a:p>
            <a:pPr algn="ctr"/>
            <a:r>
              <a:rPr lang="en-IN" sz="2800" b="1" dirty="0" smtClean="0">
                <a:solidFill>
                  <a:srgbClr val="C00000"/>
                </a:solidFill>
              </a:rPr>
              <a:t>Bundling as per required numbers of bars &amp; section </a:t>
            </a:r>
            <a:endParaRPr lang="en-IN" dirty="0" smtClean="0"/>
          </a:p>
          <a:p>
            <a:pPr algn="ctr"/>
            <a:endParaRPr lang="en-IN" dirty="0"/>
          </a:p>
        </p:txBody>
      </p:sp>
      <p:pic>
        <p:nvPicPr>
          <p:cNvPr id="31746" name="Picture 2" descr="D:\Documents\LIC\40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0"/>
    </mc:Choice>
    <mc:Fallback xmlns="">
      <p:transition spd="slow" advTm="475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>
                <a:solidFill>
                  <a:srgbClr val="C00000"/>
                </a:solidFill>
              </a:rPr>
              <a:t>RMD – ELECTRICAL DEPT</a:t>
            </a:r>
            <a:endParaRPr lang="en-IN" sz="3200" b="1" dirty="0">
              <a:solidFill>
                <a:srgbClr val="C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600" y="5445824"/>
            <a:ext cx="7258000" cy="1079519"/>
          </a:xfrm>
        </p:spPr>
        <p:txBody>
          <a:bodyPr>
            <a:noAutofit/>
          </a:bodyPr>
          <a:lstStyle/>
          <a:p>
            <a:pPr algn="ctr"/>
            <a:r>
              <a:rPr lang="en-IN" sz="3200" b="1" dirty="0" smtClean="0">
                <a:solidFill>
                  <a:srgbClr val="00B0F0"/>
                </a:solidFill>
              </a:rPr>
              <a:t>Total operations are being controlled by  pulpit operators, through PLC.</a:t>
            </a:r>
            <a:endParaRPr lang="en-IN" sz="3200" b="1" dirty="0">
              <a:solidFill>
                <a:srgbClr val="00B0F0"/>
              </a:solidFill>
            </a:endParaRPr>
          </a:p>
        </p:txBody>
      </p:sp>
      <p:pic>
        <p:nvPicPr>
          <p:cNvPr id="28674" name="Picture 2" descr="D:\Documents\LIC\3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"/>
    </mc:Choice>
    <mc:Fallback xmlns="">
      <p:transition spd="slow" advTm="1921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sz="3200" b="1" dirty="0" smtClean="0"/>
              <a:t>RMD - ELECTRICAL</a:t>
            </a:r>
            <a:endParaRPr lang="en-IN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9592" y="5445824"/>
            <a:ext cx="7330008" cy="1295543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 smtClean="0">
                <a:solidFill>
                  <a:srgbClr val="00B0F0"/>
                </a:solidFill>
              </a:rPr>
              <a:t>“NELCO” make control panels (with collaboration of an Italian company) are installed for total rolling mills operation.</a:t>
            </a:r>
            <a:endParaRPr lang="en-IN" sz="2800" b="1" dirty="0">
              <a:solidFill>
                <a:srgbClr val="00B0F0"/>
              </a:solidFill>
            </a:endParaRPr>
          </a:p>
        </p:txBody>
      </p:sp>
      <p:pic>
        <p:nvPicPr>
          <p:cNvPr id="29698" name="Picture 2" descr="D:\Documents\LIC\38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"/>
    </mc:Choice>
    <mc:Fallback xmlns="">
      <p:transition spd="slow" advTm="1894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00B0F0"/>
                </a:solidFill>
              </a:rPr>
              <a:t>Most sophisticated Workshop for maintenance of RMD</a:t>
            </a:r>
            <a:endParaRPr lang="en-IN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 descr="Work Shop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83080" y="1470660"/>
            <a:ext cx="6035040" cy="45262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6"/>
    </mc:Choice>
    <mc:Fallback xmlns="">
      <p:transition spd="slow" advTm="302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C:\Users\user2\Desktop\DSC_04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6781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0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dirty="0" smtClean="0">
                <a:solidFill>
                  <a:srgbClr val="00B0F0"/>
                </a:solidFill>
              </a:rPr>
              <a:t>Impressions on the Rolls by CNC machine</a:t>
            </a:r>
            <a:endParaRPr lang="en-IN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 descr="CNC Machin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83080" y="1470660"/>
            <a:ext cx="6035040" cy="452628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7"/>
    </mc:Choice>
    <mc:Fallback xmlns="">
      <p:transition spd="slow" advTm="425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304800" y="1295400"/>
            <a:ext cx="8534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4400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chemeClr val="tx2">
                      <a:alpha val="79999"/>
                    </a:schemeClr>
                  </a:outerShdw>
                </a:effectLst>
                <a:latin typeface="Verdana"/>
                <a:ea typeface="Verdana"/>
                <a:cs typeface="Verdana"/>
              </a:rPr>
              <a:t>TMT-BAR with others</a:t>
            </a: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336925" y="3617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>
              <a:latin typeface="Arial" charset="0"/>
            </a:endParaRPr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304800" y="152400"/>
            <a:ext cx="86106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IN" sz="4400" b="1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Comparison of </a:t>
            </a:r>
          </a:p>
        </p:txBody>
      </p:sp>
      <p:graphicFrame>
        <p:nvGraphicFramePr>
          <p:cNvPr id="21523" name="Group 19"/>
          <p:cNvGraphicFramePr>
            <a:graphicFrameLocks noGrp="1"/>
          </p:cNvGraphicFramePr>
          <p:nvPr>
            <p:ph/>
          </p:nvPr>
        </p:nvGraphicFramePr>
        <p:xfrm>
          <a:off x="381000" y="2209800"/>
          <a:ext cx="7924800" cy="4542282"/>
        </p:xfrm>
        <a:graphic>
          <a:graphicData uri="http://schemas.openxmlformats.org/drawingml/2006/table">
            <a:tbl>
              <a:tblPr/>
              <a:tblGrid>
                <a:gridCol w="2641600"/>
                <a:gridCol w="2641600"/>
                <a:gridCol w="2641600"/>
              </a:tblGrid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Elongation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Y/s, N/m</a:t>
                      </a:r>
                      <a:r>
                        <a:rPr kumimoji="0" lang="en-US" sz="2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Remarks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18%-22%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500-550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TMT bar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36%-45%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265-300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Bars without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Any treatment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32%- 40%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below 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360-390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Or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600 &amp; above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Bars with inadequate/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Improper treatment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FF"/>
                        </a:gs>
                        <a:gs pos="100000">
                          <a:srgbClr val="CC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Tm="4566">
    <p:push dir="d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C:\Users\Chanchal Bose\Desktop\slide-23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5"/>
    </mc:Choice>
    <mc:Fallback xmlns="">
      <p:transition spd="slow" advTm="3905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IN" b="1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 7 C’s Of THE “CAPTAIN” PARIVAR</a:t>
            </a:r>
          </a:p>
          <a:p>
            <a:pPr algn="ctr">
              <a:buNone/>
            </a:pPr>
            <a:endParaRPr lang="en-IN" b="1" dirty="0" smtClean="0">
              <a:solidFill>
                <a:srgbClr val="00B0F0"/>
              </a:solidFill>
              <a:latin typeface="Algerian" pitchFamily="82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Common -            </a:t>
            </a:r>
            <a:r>
              <a:rPr lang="en-IN" sz="3200" b="1" dirty="0" smtClean="0">
                <a:solidFill>
                  <a:srgbClr val="FF0000"/>
                </a:solidFill>
                <a:latin typeface="Baskerville Old Face" pitchFamily="18" charset="0"/>
              </a:rPr>
              <a:t>Purpose, Goal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Control -           </a:t>
            </a:r>
            <a:r>
              <a:rPr lang="en-IN" sz="3200" b="1" dirty="0" smtClean="0">
                <a:solidFill>
                  <a:srgbClr val="FF0000"/>
                </a:solidFill>
                <a:latin typeface="Baskerville Old Face" pitchFamily="18" charset="0"/>
              </a:rPr>
              <a:t>Leader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Context -           </a:t>
            </a:r>
            <a:r>
              <a:rPr lang="en-IN" sz="3200" b="1" dirty="0" smtClean="0">
                <a:solidFill>
                  <a:srgbClr val="FF0000"/>
                </a:solidFill>
                <a:latin typeface="Baskerville Old Face" pitchFamily="18" charset="0"/>
              </a:rPr>
              <a:t>Why ?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Capabilities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Commitment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Collaboration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IN" sz="3200" b="1" dirty="0" smtClean="0">
                <a:solidFill>
                  <a:srgbClr val="FF0000"/>
                </a:solidFill>
                <a:latin typeface="Algerian" pitchFamily="82" charset="0"/>
              </a:rPr>
              <a:t>communication</a:t>
            </a:r>
            <a:endParaRPr lang="en-IN" sz="3200" b="1" dirty="0">
              <a:solidFill>
                <a:srgbClr val="FF0000"/>
              </a:solidFill>
              <a:latin typeface="Algerian" pitchFamily="82" charset="0"/>
            </a:endParaRPr>
          </a:p>
        </p:txBody>
      </p:sp>
    </p:spTree>
  </p:cSld>
  <p:clrMapOvr>
    <a:masterClrMapping/>
  </p:clrMapOvr>
  <p:transition spd="slow" advTm="9544">
    <p:push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62410"/>
              </p:ext>
            </p:extLst>
          </p:nvPr>
        </p:nvGraphicFramePr>
        <p:xfrm>
          <a:off x="1676400" y="2175891"/>
          <a:ext cx="5791200" cy="4626864"/>
        </p:xfrm>
        <a:graphic>
          <a:graphicData uri="http://schemas.openxmlformats.org/drawingml/2006/table">
            <a:tbl>
              <a:tblPr/>
              <a:tblGrid>
                <a:gridCol w="57912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3200" b="1" u="sng" dirty="0">
                          <a:solidFill>
                            <a:srgbClr val="00B0F0"/>
                          </a:solidFill>
                          <a:latin typeface="Calibri"/>
                          <a:ea typeface="Calibri"/>
                          <a:cs typeface="Vrinda"/>
                        </a:rPr>
                        <a:t>WHY</a:t>
                      </a:r>
                      <a:r>
                        <a:rPr lang="en-IN" sz="2000" b="1" u="sng" dirty="0">
                          <a:solidFill>
                            <a:srgbClr val="00B0F0"/>
                          </a:solidFill>
                          <a:latin typeface="Calibri"/>
                          <a:ea typeface="Calibri"/>
                          <a:cs typeface="Vrinda"/>
                        </a:rPr>
                        <a:t> CAPTAIN TMT IS </a:t>
                      </a:r>
                      <a:r>
                        <a:rPr lang="en-IN" sz="2000" b="1" u="sng" dirty="0" smtClean="0">
                          <a:solidFill>
                            <a:srgbClr val="00B0F0"/>
                          </a:solidFill>
                          <a:latin typeface="Calibri"/>
                          <a:ea typeface="Calibri"/>
                          <a:cs typeface="Vrinda"/>
                        </a:rPr>
                        <a:t>BETTER ?</a:t>
                      </a:r>
                      <a:endParaRPr lang="en-IN" sz="2000" dirty="0">
                        <a:solidFill>
                          <a:srgbClr val="00B0F0"/>
                        </a:solidFill>
                        <a:latin typeface="Calibri"/>
                        <a:ea typeface="Calibri"/>
                        <a:cs typeface="Vrinda"/>
                      </a:endParaRPr>
                    </a:p>
                  </a:txBody>
                  <a:tcPr marL="95250" marR="952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IN" sz="3600" b="1" dirty="0">
                          <a:latin typeface="Calibri"/>
                          <a:ea typeface="Calibri"/>
                          <a:cs typeface="Vrinda"/>
                        </a:rPr>
                        <a:t>CAPTAIN</a:t>
                      </a:r>
                      <a:r>
                        <a:rPr lang="en-IN" sz="1100" b="1" dirty="0">
                          <a:latin typeface="Calibri"/>
                          <a:ea typeface="Calibri"/>
                          <a:cs typeface="Vrinda"/>
                        </a:rPr>
                        <a:t> </a:t>
                      </a:r>
                      <a:r>
                        <a:rPr lang="en-IN" sz="1200" b="1" dirty="0">
                          <a:latin typeface="Calibri"/>
                          <a:ea typeface="Calibri"/>
                          <a:cs typeface="Vrinda"/>
                        </a:rPr>
                        <a:t>TMT bars</a:t>
                      </a:r>
                      <a:r>
                        <a:rPr lang="en-IN" sz="1200" dirty="0">
                          <a:latin typeface="Calibri"/>
                          <a:ea typeface="Calibri"/>
                          <a:cs typeface="Vrinda"/>
                        </a:rPr>
                        <a:t> are produced with global </a:t>
                      </a:r>
                      <a:r>
                        <a:rPr lang="en-IN" sz="1200" b="1" dirty="0">
                          <a:latin typeface="Calibri"/>
                          <a:ea typeface="Calibri"/>
                          <a:cs typeface="Vrinda"/>
                        </a:rPr>
                        <a:t>Turbo Quench Technology from</a:t>
                      </a:r>
                      <a:r>
                        <a:rPr lang="en-IN" sz="1400" b="1" i="1" dirty="0">
                          <a:latin typeface="Calibri"/>
                          <a:ea typeface="Calibri"/>
                          <a:cs typeface="Vrinda"/>
                        </a:rPr>
                        <a:t> GERMANY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. It conforms to all National and International standards. The Best combination of chemical &amp; physical properties is the main characteristic of CAPTAIN TMT. Strict Quality Control is maintained at each level of production. </a:t>
                      </a:r>
                      <a:b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</a:b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/>
                      </a:r>
                      <a:b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</a:br>
                      <a:r>
                        <a:rPr lang="en-IN" sz="1400" b="1" i="1" dirty="0">
                          <a:latin typeface="Calibri"/>
                          <a:ea typeface="Calibri"/>
                          <a:cs typeface="Vrinda"/>
                        </a:rPr>
                        <a:t>CAPTAIN TMT bars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 are of uniform strength, elongation and enhanced ductility that is far in excess of minimum limits specified in the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SLS standard . 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As per the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SLS</a:t>
                      </a:r>
                      <a:r>
                        <a:rPr lang="en-IN" sz="1400" i="1" baseline="0" dirty="0" smtClean="0">
                          <a:latin typeface="Calibri"/>
                          <a:ea typeface="Calibri"/>
                          <a:cs typeface="Vrinda"/>
                        </a:rPr>
                        <a:t>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and 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practically used by designers bars require minimum yield strength of 500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 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N/mm</a:t>
                      </a:r>
                      <a:r>
                        <a:rPr lang="en-IN" sz="1400" i="1" baseline="30000" dirty="0">
                          <a:latin typeface="Calibri"/>
                          <a:ea typeface="Calibri"/>
                          <a:cs typeface="Vrinda"/>
                        </a:rPr>
                        <a:t>2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. However CAPTAIN TMT bars possess typical yield strength as high as 525 &amp;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550 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N/mm</a:t>
                      </a:r>
                      <a:r>
                        <a:rPr lang="en-IN" sz="1400" i="1" baseline="30000" dirty="0">
                          <a:latin typeface="Calibri"/>
                          <a:ea typeface="Calibri"/>
                          <a:cs typeface="Vrinda"/>
                        </a:rPr>
                        <a:t>2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. Further as per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BS/SLS standard ductility 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as measured elongation is specified to be 14.5 % which is tested to be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18 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% in case of CAPTAIN TMT. Hence the bars produced with international technology are much better than traditional cold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twisted deformed (CTD)</a:t>
                      </a:r>
                      <a:r>
                        <a:rPr lang="en-IN" sz="1400" i="1" baseline="0" dirty="0" smtClean="0">
                          <a:latin typeface="Calibri"/>
                          <a:ea typeface="Calibri"/>
                          <a:cs typeface="Vrinda"/>
                        </a:rPr>
                        <a:t> </a:t>
                      </a:r>
                      <a:r>
                        <a:rPr lang="en-IN" sz="1400" i="1" dirty="0" smtClean="0">
                          <a:latin typeface="Calibri"/>
                          <a:ea typeface="Calibri"/>
                          <a:cs typeface="Vrinda"/>
                        </a:rPr>
                        <a:t>bars</a:t>
                      </a:r>
                      <a:r>
                        <a:rPr lang="en-IN" sz="1400" i="1" dirty="0">
                          <a:latin typeface="Calibri"/>
                          <a:ea typeface="Calibri"/>
                          <a:cs typeface="Vrinda"/>
                        </a:rPr>
                        <a:t>.</a:t>
                      </a:r>
                    </a:p>
                  </a:txBody>
                  <a:tcPr marL="95250" marR="952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2049" name="Picture 3" descr="http://www.gyantmt.com/images/why_gyan_tm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8925" y="0"/>
            <a:ext cx="2066925" cy="16954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9"/>
    </mc:Choice>
    <mc:Fallback xmlns="">
      <p:transition spd="slow" advTm="870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user2\Desktop\Jap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42900"/>
            <a:ext cx="114300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17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4"/>
    </mc:Choice>
    <mc:Fallback xmlns="">
      <p:transition spd="slow" advTm="6834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Chanchal Bose\Desktop\team work 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064895" cy="59046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7"/>
    </mc:Choice>
    <mc:Fallback xmlns="">
      <p:transition spd="slow" advTm="4567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C:\Users\Chanchal Bose\Desktop\slide-22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5"/>
    </mc:Choice>
    <mc:Fallback xmlns="">
      <p:transition spd="slow" advTm="5695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SCF0388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753533" y="292100"/>
            <a:ext cx="7636933" cy="5727700"/>
          </a:xfrm>
        </p:spPr>
      </p:pic>
    </p:spTree>
  </p:cSld>
  <p:clrMapOvr>
    <a:masterClrMapping/>
  </p:clrMapOvr>
  <p:transition spd="slow" advTm="2084">
    <p:push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SCF0392.JPG"/>
          <p:cNvPicPr>
            <a:picLocks noGrp="1" noChangeAspect="1"/>
          </p:cNvPicPr>
          <p:nvPr>
            <p:ph/>
          </p:nvPr>
        </p:nvPicPr>
        <p:blipFill>
          <a:blip r:embed="rId2" cstate="print"/>
          <a:stretch>
            <a:fillRect/>
          </a:stretch>
        </p:blipFill>
        <p:spPr>
          <a:xfrm>
            <a:off x="753533" y="292100"/>
            <a:ext cx="7636933" cy="5727700"/>
          </a:xfrm>
        </p:spPr>
      </p:pic>
    </p:spTree>
  </p:cSld>
  <p:clrMapOvr>
    <a:masterClrMapping/>
  </p:clrMapOvr>
  <p:transition spd="slow" advTm="2165">
    <p:push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C:\Users\Chanchal Bose\Desktop\slide-11-7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828675"/>
            <a:ext cx="6934200" cy="52006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0"/>
    </mc:Choice>
    <mc:Fallback xmlns="">
      <p:transition spd="slow" advTm="479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IN" sz="4000" dirty="0" smtClean="0">
                <a:solidFill>
                  <a:srgbClr val="00B0F0"/>
                </a:solidFill>
              </a:rPr>
              <a:t>“We will </a:t>
            </a:r>
            <a:r>
              <a:rPr lang="en-IN" sz="4000" b="1" dirty="0" smtClean="0">
                <a:solidFill>
                  <a:srgbClr val="00B0F0"/>
                </a:solidFill>
              </a:rPr>
              <a:t>request</a:t>
            </a:r>
            <a:r>
              <a:rPr lang="en-IN" sz="4000" dirty="0" smtClean="0">
                <a:solidFill>
                  <a:srgbClr val="00B0F0"/>
                </a:solidFill>
              </a:rPr>
              <a:t> our dealer/distributor to make an arrangement for visit of our plant to establish the realistic pointer view of this presentation”</a:t>
            </a:r>
            <a:endParaRPr lang="en-IN" sz="4000" dirty="0">
              <a:solidFill>
                <a:srgbClr val="00B0F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200800" cy="1584176"/>
          </a:xfrm>
        </p:spPr>
        <p:txBody>
          <a:bodyPr>
            <a:normAutofit fontScale="90000"/>
          </a:bodyPr>
          <a:lstStyle/>
          <a:p>
            <a:r>
              <a:rPr lang="en-IN" sz="9600" dirty="0" smtClean="0">
                <a:solidFill>
                  <a:srgbClr val="00B0F0"/>
                </a:solidFill>
              </a:rPr>
              <a:t>THANK YOU </a:t>
            </a:r>
            <a:endParaRPr lang="en-IN" sz="9600" dirty="0">
              <a:solidFill>
                <a:srgbClr val="00B0F0"/>
              </a:solidFill>
            </a:endParaRPr>
          </a:p>
        </p:txBody>
      </p:sp>
      <p:pic>
        <p:nvPicPr>
          <p:cNvPr id="3074" name="Picture 2" descr="C:\Users\Chanchal Bose\Desktop\Epoxy_Coating_reinforcement_steel_b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01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1"/>
    </mc:Choice>
    <mc:Fallback xmlns="">
      <p:transition spd="slow" advTm="4131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5536" y="404664"/>
          <a:ext cx="7488831" cy="5904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Acrobat Document" r:id="rId3" imgW="2381148" imgH="1904921" progId="AcroExch.Document.11">
                  <p:embed/>
                </p:oleObj>
              </mc:Choice>
              <mc:Fallback>
                <p:oleObj name="Acrobat Document" r:id="rId3" imgW="2381148" imgH="1904921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404664"/>
                        <a:ext cx="7488831" cy="59046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9"/>
    </mc:Choice>
    <mc:Fallback xmlns="">
      <p:transition spd="slow" advTm="400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user2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16632"/>
            <a:ext cx="9167813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47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3"/>
    </mc:Choice>
    <mc:Fallback xmlns="">
      <p:transition spd="slow" advTm="3643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Users\user2\Desktop\Outside-lead-Iconic-2-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496944" cy="648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Users\user2\Desktop\images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40960" cy="626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7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user2\Desktop\Captain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C7E2F5"/>
              </a:clrFrom>
              <a:clrTo>
                <a:srgbClr val="C7E2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08" y="-33391"/>
            <a:ext cx="9144000" cy="68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7"/>
    </mc:Choice>
    <mc:Fallback xmlns="">
      <p:transition spd="slow" advTm="4097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b="1" i="1" dirty="0" smtClean="0">
                <a:solidFill>
                  <a:srgbClr val="0070C0"/>
                </a:solidFill>
              </a:rPr>
              <a:t>“Wish you be safe in life with CAPTAIN TMT bars” </a:t>
            </a:r>
            <a:r>
              <a:rPr lang="en-IN" i="1" dirty="0" smtClean="0">
                <a:solidFill>
                  <a:srgbClr val="7030A0"/>
                </a:solidFill>
                <a:latin typeface="Algerian" pitchFamily="82" charset="0"/>
              </a:rPr>
              <a:t>Thank you.</a:t>
            </a:r>
            <a:endParaRPr lang="en-IN" b="1" i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HOUSE FULL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1447800"/>
            <a:ext cx="6096000" cy="4572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1"/>
    </mc:Choice>
    <mc:Fallback xmlns="">
      <p:transition spd="slow" advTm="399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QCD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pPr algn="ctr"/>
            <a:r>
              <a:rPr lang="en-IN" sz="2800" b="1" dirty="0" smtClean="0">
                <a:solidFill>
                  <a:srgbClr val="00B0F0"/>
                </a:solidFill>
              </a:rPr>
              <a:t>Testing of billet’s chemical composition by Spectrometer.</a:t>
            </a:r>
            <a:endParaRPr lang="en-IN" sz="2800" b="1" dirty="0">
              <a:solidFill>
                <a:srgbClr val="00B0F0"/>
              </a:solidFill>
            </a:endParaRPr>
          </a:p>
        </p:txBody>
      </p:sp>
      <p:pic>
        <p:nvPicPr>
          <p:cNvPr id="12290" name="Picture 2" descr="D:\Documents\LIC\1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8"/>
    </mc:Choice>
    <mc:Fallback xmlns="">
      <p:transition spd="slow" advTm="791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609600" y="228600"/>
            <a:ext cx="8305800" cy="6400800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rgbClr val="FFFFCC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dist="35921" dir="2700000" algn="ctr" rotWithShape="0">
              <a:srgbClr val="B2B2B2"/>
            </a:outerShdw>
          </a:effectLst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800" smtClean="0">
                <a:solidFill>
                  <a:srgbClr val="3366FF"/>
                </a:solidFill>
              </a:rPr>
              <a:t/>
            </a:r>
            <a:br>
              <a:rPr lang="en-US" sz="4800" smtClean="0">
                <a:solidFill>
                  <a:srgbClr val="3366FF"/>
                </a:solidFill>
              </a:rPr>
            </a:br>
            <a:endParaRPr lang="en-US" sz="7200" b="1" smtClean="0">
              <a:solidFill>
                <a:srgbClr val="3366FF"/>
              </a:solidFill>
              <a:latin typeface="Century Gothic" pitchFamily="34" charset="0"/>
            </a:endParaRPr>
          </a:p>
        </p:txBody>
      </p:sp>
      <p:graphicFrame>
        <p:nvGraphicFramePr>
          <p:cNvPr id="60450" name="Group 34"/>
          <p:cNvGraphicFramePr>
            <a:graphicFrameLocks noGrp="1"/>
          </p:cNvGraphicFramePr>
          <p:nvPr>
            <p:ph sz="quarter" idx="1"/>
          </p:nvPr>
        </p:nvGraphicFramePr>
        <p:xfrm>
          <a:off x="838200" y="2209800"/>
          <a:ext cx="3556000" cy="4343402"/>
        </p:xfrm>
        <a:graphic>
          <a:graphicData uri="http://schemas.openxmlformats.org/drawingml/2006/table">
            <a:tbl>
              <a:tblPr/>
              <a:tblGrid>
                <a:gridCol w="1295400"/>
                <a:gridCol w="2260600"/>
              </a:tblGrid>
              <a:tr h="801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0.22%(Max)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</a:tr>
              <a:tr h="909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0.035%(Max)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</a:tr>
              <a:tr h="877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0.04%(Max)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</a:tr>
              <a:tr h="801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Mn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0.5%-0.7%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&lt; 0.20%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0441" name="Group 25"/>
          <p:cNvGraphicFramePr>
            <a:graphicFrameLocks noGrp="1"/>
          </p:cNvGraphicFramePr>
          <p:nvPr>
            <p:ph sz="quarter" idx="2"/>
          </p:nvPr>
        </p:nvGraphicFramePr>
        <p:xfrm>
          <a:off x="4572000" y="2425700"/>
          <a:ext cx="3784600" cy="1139952"/>
        </p:xfrm>
        <a:graphic>
          <a:graphicData uri="http://schemas.openxmlformats.org/drawingml/2006/table">
            <a:tbl>
              <a:tblPr/>
              <a:tblGrid>
                <a:gridCol w="1892300"/>
                <a:gridCol w="1892300"/>
              </a:tblGrid>
              <a:tr h="750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0.3%-0.45%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9CCFF"/>
                        </a:gs>
                        <a:gs pos="100000">
                          <a:srgbClr val="FFFF99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60440" name="Text Box 24"/>
          <p:cNvSpPr txBox="1">
            <a:spLocks noChangeArrowheads="1"/>
          </p:cNvSpPr>
          <p:nvPr/>
        </p:nvSpPr>
        <p:spPr bwMode="auto">
          <a:xfrm>
            <a:off x="762000" y="304800"/>
            <a:ext cx="73215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4800" dirty="0" smtClean="0">
                <a:solidFill>
                  <a:srgbClr val="FF3300"/>
                </a:solidFill>
                <a:latin typeface="Arial Black" pitchFamily="34" charset="0"/>
              </a:rPr>
              <a:t>BILLETS</a:t>
            </a:r>
            <a:endParaRPr lang="en-US" sz="4800" dirty="0">
              <a:solidFill>
                <a:srgbClr val="FF3300"/>
              </a:solidFill>
              <a:latin typeface="Arial Black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en-US" sz="4800" dirty="0">
                <a:solidFill>
                  <a:srgbClr val="FF3300"/>
                </a:solidFill>
                <a:latin typeface="Arial Black" pitchFamily="34" charset="0"/>
                <a:cs typeface="+mn-cs"/>
              </a:rPr>
              <a:t>Chemical Analysis</a:t>
            </a:r>
          </a:p>
        </p:txBody>
      </p:sp>
    </p:spTree>
  </p:cSld>
  <p:clrMapOvr>
    <a:masterClrMapping/>
  </p:clrMapOvr>
  <p:transition spd="slow" advTm="3871">
    <p:push dir="d"/>
    <p:sndAc>
      <p:stSnd>
        <p:snd r:embed="rId3" name="click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552724"/>
          </a:xfrm>
        </p:spPr>
        <p:txBody>
          <a:bodyPr/>
          <a:lstStyle/>
          <a:p>
            <a:pPr algn="ctr"/>
            <a:r>
              <a:rPr lang="en-US" sz="5400" dirty="0" smtClean="0"/>
              <a:t>Journey towards Rolling Mills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2060848"/>
            <a:ext cx="4032448" cy="4392488"/>
          </a:xfrm>
        </p:spPr>
        <p:txBody>
          <a:bodyPr/>
          <a:lstStyle/>
          <a:p>
            <a:r>
              <a:rPr lang="en-US" dirty="0" smtClean="0"/>
              <a:t>Billets to oil fired furnace.</a:t>
            </a:r>
          </a:p>
          <a:p>
            <a:r>
              <a:rPr lang="en-US" dirty="0" smtClean="0"/>
              <a:t>Hot billets to mills.</a:t>
            </a:r>
          </a:p>
          <a:p>
            <a:r>
              <a:rPr lang="en-US" dirty="0" smtClean="0"/>
              <a:t>TMT through Quenching box.</a:t>
            </a:r>
          </a:p>
          <a:p>
            <a:r>
              <a:rPr lang="en-US" dirty="0" smtClean="0"/>
              <a:t>Automatic cooling bed.</a:t>
            </a:r>
          </a:p>
          <a:p>
            <a:r>
              <a:rPr lang="en-US" dirty="0" smtClean="0"/>
              <a:t>FG testing.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4008" y="1844824"/>
            <a:ext cx="4038600" cy="2125216"/>
          </a:xfrm>
        </p:spPr>
        <p:txBody>
          <a:bodyPr/>
          <a:lstStyle/>
          <a:p>
            <a:r>
              <a:rPr lang="en-US" dirty="0" smtClean="0"/>
              <a:t>100 feet Chimney for Flue gas emission.</a:t>
            </a:r>
          </a:p>
          <a:p>
            <a:r>
              <a:rPr lang="en-US" dirty="0" smtClean="0"/>
              <a:t>Full bearing mills for negligible sound.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172272" cy="2342728"/>
          </a:xfrm>
        </p:spPr>
        <p:txBody>
          <a:bodyPr/>
          <a:lstStyle/>
          <a:p>
            <a:r>
              <a:rPr lang="en-US" dirty="0" smtClean="0"/>
              <a:t>PLC automation.</a:t>
            </a:r>
          </a:p>
          <a:p>
            <a:r>
              <a:rPr lang="en-US" dirty="0" smtClean="0"/>
              <a:t>Treated water recycling.</a:t>
            </a:r>
          </a:p>
          <a:p>
            <a:r>
              <a:rPr lang="en-US" dirty="0" smtClean="0"/>
              <a:t>Ambient cooling.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7356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 smtClean="0"/>
              <a:t>RMD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IN" sz="3200" b="1" dirty="0" smtClean="0">
                <a:solidFill>
                  <a:srgbClr val="FF0000"/>
                </a:solidFill>
              </a:rPr>
              <a:t>Charging of billets to RMD re-heating furnace</a:t>
            </a:r>
            <a:endParaRPr lang="en-IN" sz="3200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D:\Documents\LIC\16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11980" b="11980"/>
          <a:stretch>
            <a:fillRect/>
          </a:stretch>
        </p:blipFill>
        <p:spPr bwMode="auto"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6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"/>
    </mc:Choice>
    <mc:Fallback xmlns="">
      <p:transition spd="slow" advTm="5513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ean">
  <a:themeElements>
    <a:clrScheme name="Ocean 8">
      <a:dk1>
        <a:srgbClr val="000000"/>
      </a:dk1>
      <a:lt1>
        <a:srgbClr val="FFFFFF"/>
      </a:lt1>
      <a:dk2>
        <a:srgbClr val="FFBA2F"/>
      </a:dk2>
      <a:lt2>
        <a:srgbClr val="A50021"/>
      </a:lt2>
      <a:accent1>
        <a:srgbClr val="FF6600"/>
      </a:accent1>
      <a:accent2>
        <a:srgbClr val="CC6600"/>
      </a:accent2>
      <a:accent3>
        <a:srgbClr val="FFD9AD"/>
      </a:accent3>
      <a:accent4>
        <a:srgbClr val="DADADA"/>
      </a:accent4>
      <a:accent5>
        <a:srgbClr val="FFB8AA"/>
      </a:accent5>
      <a:accent6>
        <a:srgbClr val="B95C00"/>
      </a:accent6>
      <a:hlink>
        <a:srgbClr val="663300"/>
      </a:hlink>
      <a:folHlink>
        <a:srgbClr val="CC9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cean">
  <a:themeElements>
    <a:clrScheme name="Ocean 8">
      <a:dk1>
        <a:srgbClr val="000000"/>
      </a:dk1>
      <a:lt1>
        <a:srgbClr val="FFFFFF"/>
      </a:lt1>
      <a:dk2>
        <a:srgbClr val="FFBA2F"/>
      </a:dk2>
      <a:lt2>
        <a:srgbClr val="A50021"/>
      </a:lt2>
      <a:accent1>
        <a:srgbClr val="FF6600"/>
      </a:accent1>
      <a:accent2>
        <a:srgbClr val="CC6600"/>
      </a:accent2>
      <a:accent3>
        <a:srgbClr val="FFD9AD"/>
      </a:accent3>
      <a:accent4>
        <a:srgbClr val="DADADA"/>
      </a:accent4>
      <a:accent5>
        <a:srgbClr val="FFB8AA"/>
      </a:accent5>
      <a:accent6>
        <a:srgbClr val="B95C00"/>
      </a:accent6>
      <a:hlink>
        <a:srgbClr val="663300"/>
      </a:hlink>
      <a:folHlink>
        <a:srgbClr val="CC99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1223</TotalTime>
  <Words>709</Words>
  <Application>Microsoft Office PowerPoint</Application>
  <PresentationFormat>On-screen Show (4:3)</PresentationFormat>
  <Paragraphs>151</Paragraphs>
  <Slides>54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59" baseType="lpstr">
      <vt:lpstr>Equity</vt:lpstr>
      <vt:lpstr>Ocean</vt:lpstr>
      <vt:lpstr>1_Ocean</vt:lpstr>
      <vt:lpstr>CorelDRAW</vt:lpstr>
      <vt:lpstr>Acrobat Document</vt:lpstr>
      <vt:lpstr>CAPTAIN STEEL PVT LIMITED</vt:lpstr>
      <vt:lpstr>WELCOME TO CAPTAIN HOUSE</vt:lpstr>
      <vt:lpstr>PLANT AT KADUWELLA &amp; MALWANNA </vt:lpstr>
      <vt:lpstr>PowerPoint Presentation</vt:lpstr>
      <vt:lpstr>PowerPoint Presentation</vt:lpstr>
      <vt:lpstr>QCD</vt:lpstr>
      <vt:lpstr> </vt:lpstr>
      <vt:lpstr>Journey towards Rolling Mills</vt:lpstr>
      <vt:lpstr>RMD</vt:lpstr>
      <vt:lpstr>PowerPoint Presentation</vt:lpstr>
      <vt:lpstr>RMD</vt:lpstr>
      <vt:lpstr>RMD</vt:lpstr>
      <vt:lpstr>PowerPoint Presentation</vt:lpstr>
      <vt:lpstr>PowerPoint Presentation</vt:lpstr>
      <vt:lpstr>PowerPoint Presentation</vt:lpstr>
      <vt:lpstr>RMD</vt:lpstr>
      <vt:lpstr>PowerPoint Presentation</vt:lpstr>
      <vt:lpstr>PowerPoint Presentation</vt:lpstr>
      <vt:lpstr>PowerPoint Presentation</vt:lpstr>
      <vt:lpstr>TMT THEORY </vt:lpstr>
      <vt:lpstr>Phase Changes During The Process </vt:lpstr>
      <vt:lpstr>PowerPoint Presentation</vt:lpstr>
      <vt:lpstr>Inspection at TMT Plant </vt:lpstr>
      <vt:lpstr>PowerPoint Presentation</vt:lpstr>
      <vt:lpstr>PowerPoint Presentation</vt:lpstr>
      <vt:lpstr>RMD</vt:lpstr>
      <vt:lpstr>RMD - QCD</vt:lpstr>
      <vt:lpstr>QCD - RMD</vt:lpstr>
      <vt:lpstr>PowerPoint Presentation</vt:lpstr>
      <vt:lpstr>PowerPoint Presentation</vt:lpstr>
      <vt:lpstr>PowerPoint Presentation</vt:lpstr>
      <vt:lpstr>PowerPoint Presentation</vt:lpstr>
      <vt:lpstr>DISPATCH SECTION</vt:lpstr>
      <vt:lpstr>RMD – ELECTRICAL DEPT</vt:lpstr>
      <vt:lpstr>RMD - ELECTRICAL</vt:lpstr>
      <vt:lpstr>Most sophisticated Workshop for maintenance of RMD</vt:lpstr>
      <vt:lpstr>PowerPoint Presentation</vt:lpstr>
      <vt:lpstr>Impressions on the Rolls by CNC machine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“Wish you be safe in life with CAPTAIN TMT bars” Thank you.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Chanchal Bose</dc:creator>
  <cp:lastModifiedBy>chanchal bose</cp:lastModifiedBy>
  <cp:revision>121</cp:revision>
  <dcterms:created xsi:type="dcterms:W3CDTF">2012-08-29T03:11:29Z</dcterms:created>
  <dcterms:modified xsi:type="dcterms:W3CDTF">2015-05-08T06:12:04Z</dcterms:modified>
</cp:coreProperties>
</file>